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259" r:id="rId2"/>
    <p:sldId id="262" r:id="rId3"/>
    <p:sldId id="261" r:id="rId4"/>
    <p:sldId id="263" r:id="rId5"/>
    <p:sldId id="26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6C8155-CFF4-4D40-8B7A-34855C75CFD3}" v="3" dt="2024-09-12T10:56:12.1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540" autoAdjust="0"/>
  </p:normalViewPr>
  <p:slideViewPr>
    <p:cSldViewPr snapToGrid="0">
      <p:cViewPr varScale="1">
        <p:scale>
          <a:sx n="84" d="100"/>
          <a:sy n="84" d="100"/>
        </p:scale>
        <p:origin x="1632" y="90"/>
      </p:cViewPr>
      <p:guideLst/>
    </p:cSldViewPr>
  </p:slideViewPr>
  <p:notesTextViewPr>
    <p:cViewPr>
      <p:scale>
        <a:sx n="1" d="1"/>
        <a:sy n="1" d="1"/>
      </p:scale>
      <p:origin x="0" y="-61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jördís Rós Jónsdóttir" userId="f26dd123-d1d8-4b40-b827-45190d0801cd" providerId="ADAL" clId="{B06C8155-CFF4-4D40-8B7A-34855C75CFD3}"/>
    <pc:docChg chg="undo custSel addSld delSld modSld sldOrd">
      <pc:chgData name="Hjördís Rós Jónsdóttir" userId="f26dd123-d1d8-4b40-b827-45190d0801cd" providerId="ADAL" clId="{B06C8155-CFF4-4D40-8B7A-34855C75CFD3}" dt="2024-09-12T11:09:54.931" v="3366" actId="20577"/>
      <pc:docMkLst>
        <pc:docMk/>
      </pc:docMkLst>
      <pc:sldChg chg="del">
        <pc:chgData name="Hjördís Rós Jónsdóttir" userId="f26dd123-d1d8-4b40-b827-45190d0801cd" providerId="ADAL" clId="{B06C8155-CFF4-4D40-8B7A-34855C75CFD3}" dt="2024-09-12T11:02:42.893" v="1803" actId="47"/>
        <pc:sldMkLst>
          <pc:docMk/>
          <pc:sldMk cId="56380364" sldId="257"/>
        </pc:sldMkLst>
      </pc:sldChg>
      <pc:sldChg chg="del">
        <pc:chgData name="Hjördís Rós Jónsdóttir" userId="f26dd123-d1d8-4b40-b827-45190d0801cd" providerId="ADAL" clId="{B06C8155-CFF4-4D40-8B7A-34855C75CFD3}" dt="2024-09-12T11:02:41.829" v="1802" actId="47"/>
        <pc:sldMkLst>
          <pc:docMk/>
          <pc:sldMk cId="472333221" sldId="258"/>
        </pc:sldMkLst>
      </pc:sldChg>
      <pc:sldChg chg="ord">
        <pc:chgData name="Hjördís Rós Jónsdóttir" userId="f26dd123-d1d8-4b40-b827-45190d0801cd" providerId="ADAL" clId="{B06C8155-CFF4-4D40-8B7A-34855C75CFD3}" dt="2024-09-12T10:52:45.859" v="31"/>
        <pc:sldMkLst>
          <pc:docMk/>
          <pc:sldMk cId="2931016678" sldId="259"/>
        </pc:sldMkLst>
      </pc:sldChg>
      <pc:sldChg chg="addSp delSp modSp mod setBg setClrOvrMap">
        <pc:chgData name="Hjördís Rós Jónsdóttir" userId="f26dd123-d1d8-4b40-b827-45190d0801cd" providerId="ADAL" clId="{B06C8155-CFF4-4D40-8B7A-34855C75CFD3}" dt="2024-09-12T10:54:28.319" v="46" actId="207"/>
        <pc:sldMkLst>
          <pc:docMk/>
          <pc:sldMk cId="2371380871" sldId="262"/>
        </pc:sldMkLst>
        <pc:spChg chg="add mod ord">
          <ac:chgData name="Hjördís Rós Jónsdóttir" userId="f26dd123-d1d8-4b40-b827-45190d0801cd" providerId="ADAL" clId="{B06C8155-CFF4-4D40-8B7A-34855C75CFD3}" dt="2024-09-12T10:54:28.319" v="46" actId="207"/>
          <ac:spMkLst>
            <pc:docMk/>
            <pc:sldMk cId="2371380871" sldId="262"/>
            <ac:spMk id="18" creationId="{05C5711F-7524-B2D6-8E43-B9DDB3B83730}"/>
          </ac:spMkLst>
        </pc:spChg>
        <pc:spChg chg="add del">
          <ac:chgData name="Hjördís Rós Jónsdóttir" userId="f26dd123-d1d8-4b40-b827-45190d0801cd" providerId="ADAL" clId="{B06C8155-CFF4-4D40-8B7A-34855C75CFD3}" dt="2024-09-12T10:51:11.725" v="10" actId="26606"/>
          <ac:spMkLst>
            <pc:docMk/>
            <pc:sldMk cId="2371380871" sldId="262"/>
            <ac:spMk id="25" creationId="{B78EDDD3-C548-48EF-B3CA-B290B17192AB}"/>
          </ac:spMkLst>
        </pc:spChg>
        <pc:spChg chg="add del">
          <ac:chgData name="Hjördís Rós Jónsdóttir" userId="f26dd123-d1d8-4b40-b827-45190d0801cd" providerId="ADAL" clId="{B06C8155-CFF4-4D40-8B7A-34855C75CFD3}" dt="2024-09-12T10:51:50.953" v="22" actId="931"/>
          <ac:spMkLst>
            <pc:docMk/>
            <pc:sldMk cId="2371380871" sldId="262"/>
            <ac:spMk id="29" creationId="{455FF1CB-F6F1-0728-37CD-5877843904C7}"/>
          </ac:spMkLst>
        </pc:spChg>
        <pc:spChg chg="add del">
          <ac:chgData name="Hjördís Rós Jónsdóttir" userId="f26dd123-d1d8-4b40-b827-45190d0801cd" providerId="ADAL" clId="{B06C8155-CFF4-4D40-8B7A-34855C75CFD3}" dt="2024-09-12T10:51:11.700" v="9" actId="26606"/>
          <ac:spMkLst>
            <pc:docMk/>
            <pc:sldMk cId="2371380871" sldId="262"/>
            <ac:spMk id="30" creationId="{91F55C5D-1648-4BE3-932D-8CADBF3F6736}"/>
          </ac:spMkLst>
        </pc:spChg>
        <pc:spChg chg="add del">
          <ac:chgData name="Hjördís Rós Jónsdóttir" userId="f26dd123-d1d8-4b40-b827-45190d0801cd" providerId="ADAL" clId="{B06C8155-CFF4-4D40-8B7A-34855C75CFD3}" dt="2024-09-12T10:51:11.700" v="9" actId="26606"/>
          <ac:spMkLst>
            <pc:docMk/>
            <pc:sldMk cId="2371380871" sldId="262"/>
            <ac:spMk id="32" creationId="{A38E1331-B5A6-44BE-BF4E-EE6C2FD2A242}"/>
          </ac:spMkLst>
        </pc:spChg>
        <pc:spChg chg="add del">
          <ac:chgData name="Hjördís Rós Jónsdóttir" userId="f26dd123-d1d8-4b40-b827-45190d0801cd" providerId="ADAL" clId="{B06C8155-CFF4-4D40-8B7A-34855C75CFD3}" dt="2024-09-12T10:52:20.159" v="29" actId="26606"/>
          <ac:spMkLst>
            <pc:docMk/>
            <pc:sldMk cId="2371380871" sldId="262"/>
            <ac:spMk id="34" creationId="{720D4FAC-7B9A-4A4F-8E53-071522870B7B}"/>
          </ac:spMkLst>
        </pc:spChg>
        <pc:spChg chg="add del">
          <ac:chgData name="Hjördís Rós Jónsdóttir" userId="f26dd123-d1d8-4b40-b827-45190d0801cd" providerId="ADAL" clId="{B06C8155-CFF4-4D40-8B7A-34855C75CFD3}" dt="2024-09-12T10:52:20.159" v="29" actId="26606"/>
          <ac:spMkLst>
            <pc:docMk/>
            <pc:sldMk cId="2371380871" sldId="262"/>
            <ac:spMk id="35" creationId="{CAD82CDB-5509-455C-A2AC-DBC53F85A143}"/>
          </ac:spMkLst>
        </pc:spChg>
        <pc:spChg chg="add del">
          <ac:chgData name="Hjördís Rós Jónsdóttir" userId="f26dd123-d1d8-4b40-b827-45190d0801cd" providerId="ADAL" clId="{B06C8155-CFF4-4D40-8B7A-34855C75CFD3}" dt="2024-09-12T10:52:20.159" v="29" actId="26606"/>
          <ac:spMkLst>
            <pc:docMk/>
            <pc:sldMk cId="2371380871" sldId="262"/>
            <ac:spMk id="36" creationId="{EDD2A13B-608C-4BE1-AC1F-62B2DAF76BF7}"/>
          </ac:spMkLst>
        </pc:spChg>
        <pc:spChg chg="add del">
          <ac:chgData name="Hjördís Rós Jónsdóttir" userId="f26dd123-d1d8-4b40-b827-45190d0801cd" providerId="ADAL" clId="{B06C8155-CFF4-4D40-8B7A-34855C75CFD3}" dt="2024-09-12T10:52:20.159" v="29" actId="26606"/>
          <ac:spMkLst>
            <pc:docMk/>
            <pc:sldMk cId="2371380871" sldId="262"/>
            <ac:spMk id="38" creationId="{977038ED-F717-467A-8D75-D8441BB92668}"/>
          </ac:spMkLst>
        </pc:spChg>
        <pc:spChg chg="add del">
          <ac:chgData name="Hjördís Rós Jónsdóttir" userId="f26dd123-d1d8-4b40-b827-45190d0801cd" providerId="ADAL" clId="{B06C8155-CFF4-4D40-8B7A-34855C75CFD3}" dt="2024-09-12T10:52:15.470" v="28" actId="26606"/>
          <ac:spMkLst>
            <pc:docMk/>
            <pc:sldMk cId="2371380871" sldId="262"/>
            <ac:spMk id="42" creationId="{A2A47E18-EE26-EDE8-6428-8039AC93B736}"/>
          </ac:spMkLst>
        </pc:spChg>
        <pc:spChg chg="add">
          <ac:chgData name="Hjördís Rós Jónsdóttir" userId="f26dd123-d1d8-4b40-b827-45190d0801cd" providerId="ADAL" clId="{B06C8155-CFF4-4D40-8B7A-34855C75CFD3}" dt="2024-09-12T10:52:20.159" v="29" actId="26606"/>
          <ac:spMkLst>
            <pc:docMk/>
            <pc:sldMk cId="2371380871" sldId="262"/>
            <ac:spMk id="43" creationId="{928F64C6-FE22-4FC1-A763-DFCC514811BD}"/>
          </ac:spMkLst>
        </pc:spChg>
        <pc:spChg chg="add del">
          <ac:chgData name="Hjördís Rós Jónsdóttir" userId="f26dd123-d1d8-4b40-b827-45190d0801cd" providerId="ADAL" clId="{B06C8155-CFF4-4D40-8B7A-34855C75CFD3}" dt="2024-09-12T10:52:15.470" v="28" actId="26606"/>
          <ac:spMkLst>
            <pc:docMk/>
            <pc:sldMk cId="2371380871" sldId="262"/>
            <ac:spMk id="45" creationId="{5CB593EA-2F98-479F-B4C4-F366571FA64D}"/>
          </ac:spMkLst>
        </pc:spChg>
        <pc:spChg chg="add del">
          <ac:chgData name="Hjördís Rós Jónsdóttir" userId="f26dd123-d1d8-4b40-b827-45190d0801cd" providerId="ADAL" clId="{B06C8155-CFF4-4D40-8B7A-34855C75CFD3}" dt="2024-09-12T10:52:15.470" v="28" actId="26606"/>
          <ac:spMkLst>
            <pc:docMk/>
            <pc:sldMk cId="2371380871" sldId="262"/>
            <ac:spMk id="47" creationId="{39BEB6D0-9E4E-4221-93D1-74ABECEE9EFC}"/>
          </ac:spMkLst>
        </pc:spChg>
        <pc:picChg chg="mod ord">
          <ac:chgData name="Hjördís Rós Jónsdóttir" userId="f26dd123-d1d8-4b40-b827-45190d0801cd" providerId="ADAL" clId="{B06C8155-CFF4-4D40-8B7A-34855C75CFD3}" dt="2024-09-12T10:52:20.159" v="29" actId="26606"/>
          <ac:picMkLst>
            <pc:docMk/>
            <pc:sldMk cId="2371380871" sldId="262"/>
            <ac:picMk id="9" creationId="{7512E4B8-FB47-C7AF-7F57-085935478B39}"/>
          </ac:picMkLst>
        </pc:picChg>
        <pc:picChg chg="mod ord">
          <ac:chgData name="Hjördís Rós Jónsdóttir" userId="f26dd123-d1d8-4b40-b827-45190d0801cd" providerId="ADAL" clId="{B06C8155-CFF4-4D40-8B7A-34855C75CFD3}" dt="2024-09-12T10:52:20.159" v="29" actId="26606"/>
          <ac:picMkLst>
            <pc:docMk/>
            <pc:sldMk cId="2371380871" sldId="262"/>
            <ac:picMk id="13" creationId="{04A159E0-11D5-BA6C-2C89-2A85512A7D63}"/>
          </ac:picMkLst>
        </pc:picChg>
        <pc:picChg chg="mod ord">
          <ac:chgData name="Hjördís Rós Jónsdóttir" userId="f26dd123-d1d8-4b40-b827-45190d0801cd" providerId="ADAL" clId="{B06C8155-CFF4-4D40-8B7A-34855C75CFD3}" dt="2024-09-12T10:52:20.159" v="29" actId="26606"/>
          <ac:picMkLst>
            <pc:docMk/>
            <pc:sldMk cId="2371380871" sldId="262"/>
            <ac:picMk id="15" creationId="{4B47C73A-D871-EBB9-7AE9-DD71DAD2C204}"/>
          </ac:picMkLst>
        </pc:picChg>
        <pc:picChg chg="mod ord">
          <ac:chgData name="Hjördís Rós Jónsdóttir" userId="f26dd123-d1d8-4b40-b827-45190d0801cd" providerId="ADAL" clId="{B06C8155-CFF4-4D40-8B7A-34855C75CFD3}" dt="2024-09-12T10:52:20.159" v="29" actId="26606"/>
          <ac:picMkLst>
            <pc:docMk/>
            <pc:sldMk cId="2371380871" sldId="262"/>
            <ac:picMk id="17" creationId="{4756C9A4-0D74-118B-9D59-D46D64303C97}"/>
          </ac:picMkLst>
        </pc:picChg>
        <pc:picChg chg="add mod ord">
          <ac:chgData name="Hjördís Rós Jónsdóttir" userId="f26dd123-d1d8-4b40-b827-45190d0801cd" providerId="ADAL" clId="{B06C8155-CFF4-4D40-8B7A-34855C75CFD3}" dt="2024-09-12T10:52:20.159" v="29" actId="26606"/>
          <ac:picMkLst>
            <pc:docMk/>
            <pc:sldMk cId="2371380871" sldId="262"/>
            <ac:picMk id="21" creationId="{1B9EC412-F623-F527-496D-60504385F87C}"/>
          </ac:picMkLst>
        </pc:picChg>
        <pc:cxnChg chg="add">
          <ac:chgData name="Hjördís Rós Jónsdóttir" userId="f26dd123-d1d8-4b40-b827-45190d0801cd" providerId="ADAL" clId="{B06C8155-CFF4-4D40-8B7A-34855C75CFD3}" dt="2024-09-12T10:52:20.159" v="29" actId="26606"/>
          <ac:cxnSpMkLst>
            <pc:docMk/>
            <pc:sldMk cId="2371380871" sldId="262"/>
            <ac:cxnSpMk id="40" creationId="{5C34627B-48E6-4F4D-B843-97717A86B490}"/>
          </ac:cxnSpMkLst>
        </pc:cxnChg>
      </pc:sldChg>
      <pc:sldChg chg="addSp delSp new mod modNotesTx">
        <pc:chgData name="Hjördís Rós Jónsdóttir" userId="f26dd123-d1d8-4b40-b827-45190d0801cd" providerId="ADAL" clId="{B06C8155-CFF4-4D40-8B7A-34855C75CFD3}" dt="2024-09-12T11:02:35.994" v="1801" actId="20577"/>
        <pc:sldMkLst>
          <pc:docMk/>
          <pc:sldMk cId="2652646190" sldId="263"/>
        </pc:sldMkLst>
        <pc:spChg chg="del">
          <ac:chgData name="Hjördís Rós Jónsdóttir" userId="f26dd123-d1d8-4b40-b827-45190d0801cd" providerId="ADAL" clId="{B06C8155-CFF4-4D40-8B7A-34855C75CFD3}" dt="2024-09-12T10:54:44.082" v="48" actId="478"/>
          <ac:spMkLst>
            <pc:docMk/>
            <pc:sldMk cId="2652646190" sldId="263"/>
            <ac:spMk id="2" creationId="{98A0687B-967A-8B76-8DCD-BA25A58388F9}"/>
          </ac:spMkLst>
        </pc:spChg>
        <pc:spChg chg="del">
          <ac:chgData name="Hjördís Rós Jónsdóttir" userId="f26dd123-d1d8-4b40-b827-45190d0801cd" providerId="ADAL" clId="{B06C8155-CFF4-4D40-8B7A-34855C75CFD3}" dt="2024-09-12T10:54:45.354" v="49" actId="478"/>
          <ac:spMkLst>
            <pc:docMk/>
            <pc:sldMk cId="2652646190" sldId="263"/>
            <ac:spMk id="3" creationId="{7256075E-06B1-2713-E3BB-D1846574DEF4}"/>
          </ac:spMkLst>
        </pc:spChg>
        <pc:picChg chg="add">
          <ac:chgData name="Hjördís Rós Jónsdóttir" userId="f26dd123-d1d8-4b40-b827-45190d0801cd" providerId="ADAL" clId="{B06C8155-CFF4-4D40-8B7A-34855C75CFD3}" dt="2024-09-12T10:55:51.485" v="50" actId="22"/>
          <ac:picMkLst>
            <pc:docMk/>
            <pc:sldMk cId="2652646190" sldId="263"/>
            <ac:picMk id="5" creationId="{8DD7C212-662A-17B9-9FBB-11781B2BBB13}"/>
          </ac:picMkLst>
        </pc:picChg>
      </pc:sldChg>
      <pc:sldChg chg="addSp delSp add mod modNotesTx">
        <pc:chgData name="Hjördís Rós Jónsdóttir" userId="f26dd123-d1d8-4b40-b827-45190d0801cd" providerId="ADAL" clId="{B06C8155-CFF4-4D40-8B7A-34855C75CFD3}" dt="2024-09-12T11:09:54.931" v="3366" actId="20577"/>
        <pc:sldMkLst>
          <pc:docMk/>
          <pc:sldMk cId="4113626050" sldId="264"/>
        </pc:sldMkLst>
        <pc:picChg chg="add">
          <ac:chgData name="Hjördís Rós Jónsdóttir" userId="f26dd123-d1d8-4b40-b827-45190d0801cd" providerId="ADAL" clId="{B06C8155-CFF4-4D40-8B7A-34855C75CFD3}" dt="2024-09-12T11:03:44.060" v="1806" actId="22"/>
          <ac:picMkLst>
            <pc:docMk/>
            <pc:sldMk cId="4113626050" sldId="264"/>
            <ac:picMk id="3" creationId="{305170A0-AFD1-3A7D-E5F8-CC511EE12982}"/>
          </ac:picMkLst>
        </pc:picChg>
        <pc:picChg chg="del">
          <ac:chgData name="Hjördís Rós Jónsdóttir" userId="f26dd123-d1d8-4b40-b827-45190d0801cd" providerId="ADAL" clId="{B06C8155-CFF4-4D40-8B7A-34855C75CFD3}" dt="2024-09-12T11:02:55.742" v="1805" actId="478"/>
          <ac:picMkLst>
            <pc:docMk/>
            <pc:sldMk cId="4113626050" sldId="264"/>
            <ac:picMk id="5" creationId="{8DD7C212-662A-17B9-9FBB-11781B2BBB1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40FC8-700A-4FF6-AA53-5868E0E15D0A}" type="datetimeFigureOut">
              <a:rPr lang="en-GB" smtClean="0"/>
              <a:t>12/09/2024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931EB-3704-4752-9FAD-0555E0EFF223}" type="slidenum">
              <a:rPr lang="en-GB" smtClean="0"/>
              <a:t>‹#›</a:t>
            </a:fld>
            <a:endParaRPr lang="en-GB"/>
          </a:p>
        </p:txBody>
      </p:sp>
    </p:spTree>
    <p:extLst>
      <p:ext uri="{BB962C8B-B14F-4D97-AF65-F5344CB8AC3E}">
        <p14:creationId xmlns:p14="http://schemas.microsoft.com/office/powerpoint/2010/main" val="174824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noProof="0" dirty="0"/>
              <a:t>Kæru Sólblómaleikskólar</a:t>
            </a:r>
          </a:p>
          <a:p>
            <a:endParaRPr lang="is-IS" noProof="0" dirty="0"/>
          </a:p>
          <a:p>
            <a:r>
              <a:rPr lang="is-IS" noProof="0" dirty="0"/>
              <a:t>Hér</a:t>
            </a:r>
            <a:r>
              <a:rPr lang="is-IS" baseline="0" noProof="0" dirty="0"/>
              <a:t> kemur fræðsluefnið fyrir árið 2024-2025. </a:t>
            </a:r>
          </a:p>
          <a:p>
            <a:r>
              <a:rPr lang="is-IS" baseline="0" noProof="0" dirty="0"/>
              <a:t>Í ár munum við heimsækja Eþíópíu og kíkja til barna sem þar búa. </a:t>
            </a:r>
          </a:p>
          <a:p>
            <a:endParaRPr lang="en-US" baseline="0" dirty="0"/>
          </a:p>
          <a:p>
            <a:r>
              <a:rPr lang="is-IS" sz="1200" kern="1200" dirty="0">
                <a:solidFill>
                  <a:schemeClr val="tx1"/>
                </a:solidFill>
                <a:effectLst/>
                <a:latin typeface="+mn-lt"/>
                <a:ea typeface="+mn-ea"/>
                <a:cs typeface="+mn-cs"/>
              </a:rPr>
              <a:t>Eþíópía er land í Austur-Afríku. Það er næst fjölmennasta land Afríku en þar búa um 120 milljónir. Landið er sambandslýðveldi níu ríkja. Þar er forseti líkt og á Íslandi. Núverandi forseti (frá 2018) er Sahle-Work Zewde en hún var fyrsta konan til að gegna því embætti í Eþíópíu. Landslag Eþíópíu einkennist af háum fjöllum og djúpum dölum en þar er einmitt að finna Sigdalinn mikla.</a:t>
            </a:r>
          </a:p>
          <a:p>
            <a:r>
              <a:rPr lang="is-IS" sz="1200" kern="1200" dirty="0">
                <a:solidFill>
                  <a:schemeClr val="tx1"/>
                </a:solidFill>
                <a:effectLst/>
                <a:latin typeface="+mn-lt"/>
                <a:ea typeface="+mn-ea"/>
                <a:cs typeface="+mn-cs"/>
              </a:rPr>
              <a:t>Fáni Eþíópíu er grænn, gulur og rauður, á miðjum fánanum er blár hringur með gulri stjörnu.</a:t>
            </a:r>
          </a:p>
          <a:p>
            <a:endParaRPr lang="is-IS" sz="1200" b="1" kern="1200" dirty="0">
              <a:solidFill>
                <a:schemeClr val="tx1"/>
              </a:solidFill>
              <a:effectLst/>
              <a:latin typeface="+mn-lt"/>
              <a:ea typeface="+mn-ea"/>
              <a:cs typeface="+mn-cs"/>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7A3260-12F4-4954-AC04-D036CB633B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903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1" kern="1200" dirty="0">
                <a:solidFill>
                  <a:schemeClr val="tx1"/>
                </a:solidFill>
                <a:effectLst/>
                <a:latin typeface="+mn-lt"/>
                <a:ea typeface="+mn-ea"/>
                <a:cs typeface="+mn-cs"/>
              </a:rPr>
              <a:t>Tímatal</a:t>
            </a:r>
          </a:p>
          <a:p>
            <a:r>
              <a:rPr lang="is-IS" sz="1200" b="0" kern="1200" dirty="0">
                <a:solidFill>
                  <a:schemeClr val="tx1"/>
                </a:solidFill>
                <a:effectLst/>
                <a:latin typeface="+mn-lt"/>
                <a:ea typeface="+mn-ea"/>
                <a:cs typeface="+mn-cs"/>
              </a:rPr>
              <a:t>Dagatalið í Eþíópíu er ólíkt því sem við þekkjum hér á Íslandi. Þar eru 13 mánuðir í hverju ári. Nýtt ár hefst 11. september (á okkar tímatali) og þau eru 7-8 árum á eftir okkar tímatali, þ.e. að 11. september 2024 hefst árið 2017 í Eþíópíu.</a:t>
            </a:r>
          </a:p>
          <a:p>
            <a:endParaRPr lang="is-IS" sz="1200" b="0"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Höfuðborg</a:t>
            </a:r>
          </a:p>
          <a:p>
            <a:r>
              <a:rPr lang="is-IS" sz="1200" b="0" kern="1200" dirty="0">
                <a:solidFill>
                  <a:schemeClr val="tx1"/>
                </a:solidFill>
                <a:effectLst/>
                <a:latin typeface="+mn-lt"/>
                <a:ea typeface="+mn-ea"/>
                <a:cs typeface="+mn-cs"/>
              </a:rPr>
              <a:t>Höfuðborgin í Eþíópíu heitir Addis Abeba, það merkir nýja blómið. Hún er stærsta borgin í Eþíópíu og þar búa tæplega 6 milljónir einstaklinga.</a:t>
            </a:r>
          </a:p>
          <a:p>
            <a:endParaRPr lang="is-IS" sz="1200" b="0"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Eldfjöll</a:t>
            </a:r>
          </a:p>
          <a:p>
            <a:r>
              <a:rPr lang="is-IS" sz="1200" b="0" kern="1200" dirty="0">
                <a:solidFill>
                  <a:schemeClr val="tx1"/>
                </a:solidFill>
                <a:effectLst/>
                <a:latin typeface="+mn-lt"/>
                <a:ea typeface="+mn-ea"/>
                <a:cs typeface="+mn-cs"/>
              </a:rPr>
              <a:t>Í Eþíópíu eru nokkur virk eldfjöll líkt og á Íslandi. Virkasta eldfjallið heitir Erta Ale og er 613 metra hátt. Það er eitt fárra eldfjalla í heiminum þar sem finna má hrauntjörn. Þar er hægt að ganga upp á eldfjallið.</a:t>
            </a:r>
          </a:p>
          <a:p>
            <a:endParaRPr lang="is-IS" sz="1200" b="0"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Tungumál</a:t>
            </a:r>
          </a:p>
          <a:p>
            <a:r>
              <a:rPr lang="is-IS" sz="1200" b="0" kern="1200" dirty="0">
                <a:solidFill>
                  <a:schemeClr val="tx1"/>
                </a:solidFill>
                <a:effectLst/>
                <a:latin typeface="+mn-lt"/>
                <a:ea typeface="+mn-ea"/>
                <a:cs typeface="+mn-cs"/>
              </a:rPr>
              <a:t>Í Eþíópíu er töluð mörg tungumál en mest töluðu tungumálin eru amharíska og oromíska. Kennsla í eþíópískum skólum fer fram á amharísku fyrstu árin en svo tekur enskan við.</a:t>
            </a:r>
          </a:p>
          <a:p>
            <a:endParaRPr lang="is-IS" sz="1200" b="0"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Dýr</a:t>
            </a:r>
          </a:p>
          <a:p>
            <a:r>
              <a:rPr lang="is-IS" sz="1200" b="0" kern="1200" dirty="0">
                <a:solidFill>
                  <a:schemeClr val="tx1"/>
                </a:solidFill>
                <a:effectLst/>
                <a:latin typeface="+mn-lt"/>
                <a:ea typeface="+mn-ea"/>
                <a:cs typeface="+mn-cs"/>
              </a:rPr>
              <a:t>Mörg skemmtileg dýr leynast í Eþíópíu. Má t.d. nefna fíla, antílópur, nashyrninga, gíraffa og apa. Þjóðardýr Eþíópíu er ljónið.</a:t>
            </a:r>
          </a:p>
          <a:p>
            <a:endParaRPr lang="is-IS" sz="1200" b="0"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Kaffi og popp</a:t>
            </a:r>
          </a:p>
          <a:p>
            <a:r>
              <a:rPr lang="is-IS" sz="1200" b="0" kern="1200" dirty="0">
                <a:solidFill>
                  <a:schemeClr val="tx1"/>
                </a:solidFill>
                <a:effectLst/>
                <a:latin typeface="+mn-lt"/>
                <a:ea typeface="+mn-ea"/>
                <a:cs typeface="+mn-cs"/>
              </a:rPr>
              <a:t>Kaffi er talið eiga uppruna sinn í Eþíópíu. Það kemur því ekki á óvart að þar er enn í dag ræktað kaffi og að sögn margra er þar að finna besta kaffi í heiminum. Þegar heimamenn hella upp á kaffi tekur það lengri tíma en við erum vön hér á Íslandi. Fyrst eru kaffibaunirnar ristaðar, því næst malaðar og svo er hægt að hella upp á kaffi. Allt er þetta partur af upplifuninni og gestirnir fylgjast grannt með öllu ferlinu. Með kaffinu er oft boðið upp á popp.</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7A3260-12F4-4954-AC04-D036CB633B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426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1" kern="1200" dirty="0">
                <a:solidFill>
                  <a:schemeClr val="tx1"/>
                </a:solidFill>
                <a:effectLst/>
                <a:latin typeface="+mn-lt"/>
                <a:ea typeface="+mn-ea"/>
                <a:cs typeface="+mn-cs"/>
              </a:rPr>
              <a:t>Wudunesh – Heimsókn í barnaþorp</a:t>
            </a:r>
            <a:endParaRPr lang="en-US" sz="1200" kern="1200" dirty="0">
              <a:solidFill>
                <a:schemeClr val="tx1"/>
              </a:solidFill>
              <a:effectLst/>
              <a:latin typeface="+mn-lt"/>
              <a:ea typeface="+mn-ea"/>
              <a:cs typeface="+mn-cs"/>
            </a:endParaRPr>
          </a:p>
          <a:p>
            <a:endParaRPr lang="is-IS" sz="1200" b="1"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Þema:</a:t>
            </a:r>
            <a:r>
              <a:rPr lang="is-IS" sz="1200" kern="1200" dirty="0">
                <a:solidFill>
                  <a:schemeClr val="tx1"/>
                </a:solidFill>
                <a:effectLst/>
                <a:latin typeface="+mn-lt"/>
                <a:ea typeface="+mn-ea"/>
                <a:cs typeface="+mn-cs"/>
              </a:rPr>
              <a:t> Fjölskylda, barn, barnasáttmálinn</a:t>
            </a:r>
          </a:p>
          <a:p>
            <a:r>
              <a:rPr lang="is-IS" sz="1200" b="1" kern="1200" dirty="0">
                <a:solidFill>
                  <a:schemeClr val="tx1"/>
                </a:solidFill>
                <a:effectLst/>
                <a:latin typeface="+mn-lt"/>
                <a:ea typeface="+mn-ea"/>
                <a:cs typeface="+mn-cs"/>
              </a:rPr>
              <a:t>Réttindi:</a:t>
            </a:r>
            <a:r>
              <a:rPr lang="is-IS" sz="1200" kern="1200" dirty="0">
                <a:solidFill>
                  <a:schemeClr val="tx1"/>
                </a:solidFill>
                <a:effectLst/>
                <a:latin typeface="+mn-lt"/>
                <a:ea typeface="+mn-ea"/>
                <a:cs typeface="+mn-cs"/>
              </a:rPr>
              <a:t> Öll börn eiga rétt á öruggu heimili</a:t>
            </a:r>
          </a:p>
          <a:p>
            <a:endParaRPr lang="en-U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Börn eru börn til 18 ára aldurs. Börn eru viðkvæmur hópur sem þarfnast sérstakrar verndar. Þess vegna hefur verið útbúinn sérstakur samningur sem fjallar um réttindi barna, Barnasáttmálinn. Þessi réttindi eiga við um öll börn, sama hvar í heiminum þau búa. </a:t>
            </a:r>
          </a:p>
          <a:p>
            <a:r>
              <a:rPr lang="is-IS" sz="1200" kern="1200" dirty="0">
                <a:solidFill>
                  <a:schemeClr val="tx1"/>
                </a:solidFill>
                <a:effectLst/>
                <a:latin typeface="+mn-lt"/>
                <a:ea typeface="+mn-ea"/>
                <a:cs typeface="+mn-cs"/>
              </a:rPr>
              <a:t>Þetta er Wudunesh. Hún á heima í SOS barnaþorpi í Eþíópíu. Hún á 9 systkini og öll búa þau saman hjá SOS mömmu sinni. Það er nóg um að vera á svona stóru heimili og Wudunesh leyfir okkur að fylgjast með einum degi í sínu lífi, frá því að hún vaknar, þangað til hún fer aftur að sofa. </a:t>
            </a:r>
            <a:endParaRPr lang="en-U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Umræðupunktar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Hvernig er að vera barn á Íslandi?</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Hvernig leika börn sér á Íslandi? Er það eins og í gamla daga? Hvað hefur breyst?</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Hvernig haldið þið að það sé að vera barn í Eþíópíu?</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Hvað er fjölskylda?</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Hver passar ykkur?</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Verkefni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Ræðið saman með hjálp umræðupunktanna.</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Skoðið Barnasáttmálann.</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Teiknið útlínur af barni á stóran pappa og skráið inn hvað það er sem börn þurfa (t.d. Vatn, mat, föt, rúm, umhyggju, húsnæði, öryggi...).</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Teiknið mynd af fjölskyldunni ykkar eða leirið /föndrið fjölskylduna ykkar.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7A3260-12F4-4954-AC04-D036CB633B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709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1" kern="1200" dirty="0">
                <a:solidFill>
                  <a:schemeClr val="tx1"/>
                </a:solidFill>
                <a:effectLst/>
                <a:latin typeface="+mn-lt"/>
                <a:ea typeface="+mn-ea"/>
                <a:cs typeface="+mn-cs"/>
              </a:rPr>
              <a:t>Sarsa og Feleke – Menntun er máttur</a:t>
            </a:r>
            <a:endParaRPr lang="en-US" sz="1200" kern="1200" dirty="0">
              <a:solidFill>
                <a:schemeClr val="tx1"/>
              </a:solidFill>
              <a:effectLst/>
              <a:latin typeface="+mn-lt"/>
              <a:ea typeface="+mn-ea"/>
              <a:cs typeface="+mn-cs"/>
            </a:endParaRPr>
          </a:p>
          <a:p>
            <a:endParaRPr lang="is-IS" sz="1200" b="1"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Þema:</a:t>
            </a:r>
            <a:r>
              <a:rPr lang="is-IS" sz="1200" kern="1200" dirty="0">
                <a:solidFill>
                  <a:schemeClr val="tx1"/>
                </a:solidFill>
                <a:effectLst/>
                <a:latin typeface="+mn-lt"/>
                <a:ea typeface="+mn-ea"/>
                <a:cs typeface="+mn-cs"/>
              </a:rPr>
              <a:t> Menntun, leikur, matur</a:t>
            </a:r>
          </a:p>
          <a:p>
            <a:r>
              <a:rPr lang="is-IS" sz="1200" b="1" kern="1200" dirty="0">
                <a:solidFill>
                  <a:schemeClr val="tx1"/>
                </a:solidFill>
                <a:effectLst/>
                <a:latin typeface="+mn-lt"/>
                <a:ea typeface="+mn-ea"/>
                <a:cs typeface="+mn-cs"/>
              </a:rPr>
              <a:t>Réttindi:</a:t>
            </a:r>
            <a:r>
              <a:rPr lang="is-IS" sz="1200" kern="1200" dirty="0">
                <a:solidFill>
                  <a:schemeClr val="tx1"/>
                </a:solidFill>
                <a:effectLst/>
                <a:latin typeface="+mn-lt"/>
                <a:ea typeface="+mn-ea"/>
                <a:cs typeface="+mn-cs"/>
              </a:rPr>
              <a:t> Öll börn eiga rétt á menntun</a:t>
            </a:r>
          </a:p>
          <a:p>
            <a:endParaRPr lang="en-U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Það er mikilvægt að öll börn fái að læra. Það stendur meira að segja í Barnasáttmálanum að öll börn eigi rétt á menntun. En þó það standi í Barnasáttmálanum þá er enn í dag fjöldi barna sem fær ekki að ganga í skóla. Sumar fjölskyldur hafa ekki efni á að senda börn sín í skóla, sum börn þurfa að vinna, sum eru veik eða þurfa að passa yngri systkini sín á meðan foreldrarnir vinna og stundum er ekki skóli nálægt heimili barnsins. En hvers vegna er menntun svona mikilvæg? Spáum í því í dag.</a:t>
            </a:r>
          </a:p>
          <a:p>
            <a:endParaRPr lang="is-I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Matur er mannsins megin. Matur er okkur lífsnauðsynlegur. Við þurfum að borða til að geta lifað. En matur er samt meira en bara næringin sem hann gefur. Hann hefur líka samfélagslegt og menningarlegt gildi. Matur tengist oft hefðum og þessar hefðir geta verið ólíkar eftir því hvar í heiminum við erum stödd. Hér á Íslandi borðum við oft popp yfir bíómynd en í Eþíópíu er algengt að popp sé borið fram með kaffinu. </a:t>
            </a:r>
            <a:endParaRPr lang="en-US" sz="1200" kern="1200" dirty="0">
              <a:solidFill>
                <a:schemeClr val="tx1"/>
              </a:solidFill>
              <a:effectLst/>
              <a:latin typeface="+mn-lt"/>
              <a:ea typeface="+mn-ea"/>
              <a:cs typeface="+mn-cs"/>
            </a:endParaRPr>
          </a:p>
          <a:p>
            <a:r>
              <a:rPr lang="is-I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Umræðupunktar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Hvað finnst ykkur skemmtilegast að gera í leikskólanum?</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Hvað langar ykkur að verða þegar þið verðið stór? Hvað þurfið þið að gera til að láta þann draum rætast?</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Hvað lærum við í skólanum?</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Hver er uppáhaldsmaturinn ykkar?</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Hvað mynduð þið segja að væri ekta íslenskur matur? Borðið þið oft þannig mat?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Verkefni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Ræðið saman með hjálp umræðupunktanna.</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Búið til spilið Gebete sem er vinsælt í Eþíópíu. Sjá nánar í bæklingi.</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Á síðunni mataraudur.is er hægt að lesa margt um íslenska matarmenningu í gegnum árin.</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Föndra listaverk úr kaffibaunum. Prófa að elda eþíópískan mat. Sjá uppskriftir.</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C3931EB-3704-4752-9FAD-0555E0EFF223}" type="slidenum">
              <a:rPr lang="en-GB" smtClean="0"/>
              <a:t>4</a:t>
            </a:fld>
            <a:endParaRPr lang="en-GB"/>
          </a:p>
        </p:txBody>
      </p:sp>
    </p:spTree>
    <p:extLst>
      <p:ext uri="{BB962C8B-B14F-4D97-AF65-F5344CB8AC3E}">
        <p14:creationId xmlns:p14="http://schemas.microsoft.com/office/powerpoint/2010/main" val="1727903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1" kern="1200" dirty="0">
                <a:solidFill>
                  <a:schemeClr val="tx1"/>
                </a:solidFill>
                <a:effectLst/>
                <a:latin typeface="+mn-lt"/>
                <a:ea typeface="+mn-ea"/>
                <a:cs typeface="+mn-cs"/>
              </a:rPr>
              <a:t>Niguissie – Listamaðurinn í þorpinu</a:t>
            </a:r>
            <a:endParaRPr lang="en-US" sz="1200" kern="1200" dirty="0">
              <a:solidFill>
                <a:schemeClr val="tx1"/>
              </a:solidFill>
              <a:effectLst/>
              <a:latin typeface="+mn-lt"/>
              <a:ea typeface="+mn-ea"/>
              <a:cs typeface="+mn-cs"/>
            </a:endParaRPr>
          </a:p>
          <a:p>
            <a:endParaRPr lang="is-IS" sz="1200" b="1"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Þema:</a:t>
            </a:r>
            <a:r>
              <a:rPr lang="is-IS" sz="1200" kern="1200" dirty="0">
                <a:solidFill>
                  <a:schemeClr val="tx1"/>
                </a:solidFill>
                <a:effectLst/>
                <a:latin typeface="+mn-lt"/>
                <a:ea typeface="+mn-ea"/>
                <a:cs typeface="+mn-cs"/>
              </a:rPr>
              <a:t> Tómstundir, hvíld, listir</a:t>
            </a:r>
          </a:p>
          <a:p>
            <a:r>
              <a:rPr lang="is-IS" sz="1200" b="1" kern="1200" dirty="0">
                <a:solidFill>
                  <a:schemeClr val="tx1"/>
                </a:solidFill>
                <a:effectLst/>
                <a:latin typeface="+mn-lt"/>
                <a:ea typeface="+mn-ea"/>
                <a:cs typeface="+mn-cs"/>
              </a:rPr>
              <a:t>Réttindi:</a:t>
            </a:r>
            <a:r>
              <a:rPr lang="is-IS" sz="1200" kern="1200" dirty="0">
                <a:solidFill>
                  <a:schemeClr val="tx1"/>
                </a:solidFill>
                <a:effectLst/>
                <a:latin typeface="+mn-lt"/>
                <a:ea typeface="+mn-ea"/>
                <a:cs typeface="+mn-cs"/>
              </a:rPr>
              <a:t> Öll börn eiga rétt á leik, hvíld og tómstundum</a:t>
            </a:r>
          </a:p>
          <a:p>
            <a:endParaRPr lang="en-US" sz="1200" kern="1200" dirty="0">
              <a:solidFill>
                <a:schemeClr val="tx1"/>
              </a:solidFill>
              <a:effectLst/>
              <a:latin typeface="+mn-lt"/>
              <a:ea typeface="+mn-ea"/>
              <a:cs typeface="+mn-cs"/>
            </a:endParaRPr>
          </a:p>
          <a:p>
            <a:r>
              <a:rPr lang="is-IS" sz="1200" kern="1200" noProof="0" dirty="0">
                <a:solidFill>
                  <a:schemeClr val="tx1"/>
                </a:solidFill>
                <a:effectLst/>
                <a:latin typeface="+mn-lt"/>
                <a:ea typeface="+mn-ea"/>
                <a:cs typeface="+mn-cs"/>
              </a:rPr>
              <a:t>Í Barnasáttmálanum stendur að öll börn eigi rétt á hvíld, leik og að taka þátt í menningarlífi. Börn eiga rétt á frítíma sem þau geta notað til að gera það sem þeim finnst skemmtilegt að gera. En sum börn fá ekki frítíma til að leika sér eða hvíla sig.</a:t>
            </a:r>
          </a:p>
          <a:p>
            <a:endParaRPr lang="is-IS" sz="1200" kern="1200" noProof="0" dirty="0">
              <a:solidFill>
                <a:schemeClr val="tx1"/>
              </a:solidFill>
              <a:effectLst/>
              <a:latin typeface="+mn-lt"/>
              <a:ea typeface="+mn-ea"/>
              <a:cs typeface="+mn-cs"/>
            </a:endParaRPr>
          </a:p>
          <a:p>
            <a:r>
              <a:rPr lang="is-IS" sz="1200" kern="1200" noProof="0" dirty="0">
                <a:solidFill>
                  <a:schemeClr val="tx1"/>
                </a:solidFill>
                <a:effectLst/>
                <a:latin typeface="+mn-lt"/>
                <a:ea typeface="+mn-ea"/>
                <a:cs typeface="+mn-cs"/>
              </a:rPr>
              <a:t>Sum börn þurfa að vinna til þess að geta fengið mat, föt og peninga. Þau þurfa stundum að vinna mikið eða við hættulegar aðstæður. Það er ekki gott fyrir börnin. Það er mikilvægt fyrir börn að fá að leika sér og hvíla sig, þess vegna er sérstaklega talað um það í Barnasáttmálanum. En að hjálpa til heima, það er allt annað. Það er ekki bannað og getur bara verið hollt fyrir okkur og lærdómsríkt.</a:t>
            </a:r>
          </a:p>
          <a:p>
            <a:endParaRPr lang="is-IS" sz="1200" kern="1200" noProof="0" dirty="0">
              <a:solidFill>
                <a:schemeClr val="tx1"/>
              </a:solidFill>
              <a:effectLst/>
              <a:latin typeface="+mn-lt"/>
              <a:ea typeface="+mn-ea"/>
              <a:cs typeface="+mn-cs"/>
            </a:endParaRPr>
          </a:p>
          <a:p>
            <a:r>
              <a:rPr lang="is-IS" sz="1200" kern="1200" noProof="0" dirty="0">
                <a:solidFill>
                  <a:schemeClr val="tx1"/>
                </a:solidFill>
                <a:effectLst/>
                <a:latin typeface="+mn-lt"/>
                <a:ea typeface="+mn-ea"/>
                <a:cs typeface="+mn-cs"/>
              </a:rPr>
              <a:t>Við ætlum að kíkja til Niguissie sem býr í SOS barnaþorpi í Eþíópíu. Honum finnst gaman að teikna. Hann er líka mjög flinkur í því og þó hann sé bara 11 ára þá er hann þegar orðinn þekktur í þorpinu sínu fyrir hæfileika sinn.</a:t>
            </a:r>
          </a:p>
          <a:p>
            <a:r>
              <a:rPr lang="is-I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Umræðupunktar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Hvað finnst ykkur gaman að gera í ykkar frítíma?</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Hvers vegna er mikilvægt að við hvílum okkur?</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Af hverju þurfum við að sofa?</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Finnst ykkur gaman að hlusta á tónlist?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is-IS" sz="1200" b="1" kern="1200" dirty="0">
                <a:solidFill>
                  <a:schemeClr val="tx1"/>
                </a:solidFill>
                <a:effectLst/>
                <a:latin typeface="+mn-lt"/>
                <a:ea typeface="+mn-ea"/>
                <a:cs typeface="+mn-cs"/>
              </a:rPr>
              <a:t>Verkefni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Ræðið saman með hjálp umræðupunktanna.</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Teiknið mynd af ykkur sjálfum og litið.</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Prófið spreytæknina sem stelpan í myndbandinu sýndi okkur.</a:t>
            </a: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Hlustið á eþíópíska tónlist (má finna á </a:t>
            </a:r>
            <a:r>
              <a:rPr lang="is-IS" sz="1200" kern="1200">
                <a:solidFill>
                  <a:schemeClr val="tx1"/>
                </a:solidFill>
                <a:effectLst/>
                <a:latin typeface="+mn-lt"/>
                <a:ea typeface="+mn-ea"/>
                <a:cs typeface="+mn-cs"/>
              </a:rPr>
              <a:t>youtube).</a:t>
            </a:r>
            <a:endParaRPr lang="is-I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s-IS" sz="1200" kern="1200" dirty="0">
                <a:solidFill>
                  <a:schemeClr val="tx1"/>
                </a:solidFill>
                <a:effectLst/>
                <a:latin typeface="+mn-lt"/>
                <a:ea typeface="+mn-ea"/>
                <a:cs typeface="+mn-cs"/>
              </a:rPr>
              <a:t>Útbúið hljófæri (sjá nánar í bæklingi).</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C3931EB-3704-4752-9FAD-0555E0EFF223}" type="slidenum">
              <a:rPr lang="en-GB" smtClean="0"/>
              <a:t>5</a:t>
            </a:fld>
            <a:endParaRPr lang="en-GB"/>
          </a:p>
        </p:txBody>
      </p:sp>
    </p:spTree>
    <p:extLst>
      <p:ext uri="{BB962C8B-B14F-4D97-AF65-F5344CB8AC3E}">
        <p14:creationId xmlns:p14="http://schemas.microsoft.com/office/powerpoint/2010/main" val="324381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AF7D50-A32A-4072-A833-C9E1A3F5B9A7}"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32A8D-C672-4A5F-9F53-ED88E1891C72}" type="slidenum">
              <a:rPr lang="en-US" smtClean="0"/>
              <a:t>‹#›</a:t>
            </a:fld>
            <a:endParaRPr lang="en-US"/>
          </a:p>
        </p:txBody>
      </p:sp>
    </p:spTree>
    <p:extLst>
      <p:ext uri="{BB962C8B-B14F-4D97-AF65-F5344CB8AC3E}">
        <p14:creationId xmlns:p14="http://schemas.microsoft.com/office/powerpoint/2010/main" val="161527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AF7D50-A32A-4072-A833-C9E1A3F5B9A7}"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32A8D-C672-4A5F-9F53-ED88E1891C72}" type="slidenum">
              <a:rPr lang="en-US" smtClean="0"/>
              <a:t>‹#›</a:t>
            </a:fld>
            <a:endParaRPr lang="en-US"/>
          </a:p>
        </p:txBody>
      </p:sp>
    </p:spTree>
    <p:extLst>
      <p:ext uri="{BB962C8B-B14F-4D97-AF65-F5344CB8AC3E}">
        <p14:creationId xmlns:p14="http://schemas.microsoft.com/office/powerpoint/2010/main" val="3564267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AF7D50-A32A-4072-A833-C9E1A3F5B9A7}"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32A8D-C672-4A5F-9F53-ED88E1891C72}" type="slidenum">
              <a:rPr lang="en-US" smtClean="0"/>
              <a:t>‹#›</a:t>
            </a:fld>
            <a:endParaRPr lang="en-US"/>
          </a:p>
        </p:txBody>
      </p:sp>
    </p:spTree>
    <p:extLst>
      <p:ext uri="{BB962C8B-B14F-4D97-AF65-F5344CB8AC3E}">
        <p14:creationId xmlns:p14="http://schemas.microsoft.com/office/powerpoint/2010/main" val="2183019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AF7D50-A32A-4072-A833-C9E1A3F5B9A7}"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32A8D-C672-4A5F-9F53-ED88E1891C72}" type="slidenum">
              <a:rPr lang="en-US" smtClean="0"/>
              <a:t>‹#›</a:t>
            </a:fld>
            <a:endParaRPr lang="en-US"/>
          </a:p>
        </p:txBody>
      </p:sp>
    </p:spTree>
    <p:extLst>
      <p:ext uri="{BB962C8B-B14F-4D97-AF65-F5344CB8AC3E}">
        <p14:creationId xmlns:p14="http://schemas.microsoft.com/office/powerpoint/2010/main" val="3181393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AF7D50-A32A-4072-A833-C9E1A3F5B9A7}"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32A8D-C672-4A5F-9F53-ED88E1891C72}" type="slidenum">
              <a:rPr lang="en-US" smtClean="0"/>
              <a:t>‹#›</a:t>
            </a:fld>
            <a:endParaRPr lang="en-US"/>
          </a:p>
        </p:txBody>
      </p:sp>
    </p:spTree>
    <p:extLst>
      <p:ext uri="{BB962C8B-B14F-4D97-AF65-F5344CB8AC3E}">
        <p14:creationId xmlns:p14="http://schemas.microsoft.com/office/powerpoint/2010/main" val="200827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AF7D50-A32A-4072-A833-C9E1A3F5B9A7}"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432A8D-C672-4A5F-9F53-ED88E1891C72}" type="slidenum">
              <a:rPr lang="en-US" smtClean="0"/>
              <a:t>‹#›</a:t>
            </a:fld>
            <a:endParaRPr lang="en-US"/>
          </a:p>
        </p:txBody>
      </p:sp>
    </p:spTree>
    <p:extLst>
      <p:ext uri="{BB962C8B-B14F-4D97-AF65-F5344CB8AC3E}">
        <p14:creationId xmlns:p14="http://schemas.microsoft.com/office/powerpoint/2010/main" val="2590091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AF7D50-A32A-4072-A833-C9E1A3F5B9A7}" type="datetimeFigureOut">
              <a:rPr lang="en-US" smtClean="0"/>
              <a:t>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432A8D-C672-4A5F-9F53-ED88E1891C72}" type="slidenum">
              <a:rPr lang="en-US" smtClean="0"/>
              <a:t>‹#›</a:t>
            </a:fld>
            <a:endParaRPr lang="en-US"/>
          </a:p>
        </p:txBody>
      </p:sp>
    </p:spTree>
    <p:extLst>
      <p:ext uri="{BB962C8B-B14F-4D97-AF65-F5344CB8AC3E}">
        <p14:creationId xmlns:p14="http://schemas.microsoft.com/office/powerpoint/2010/main" val="1295571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AF7D50-A32A-4072-A833-C9E1A3F5B9A7}" type="datetimeFigureOut">
              <a:rPr lang="en-US" smtClean="0"/>
              <a:t>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432A8D-C672-4A5F-9F53-ED88E1891C72}" type="slidenum">
              <a:rPr lang="en-US" smtClean="0"/>
              <a:t>‹#›</a:t>
            </a:fld>
            <a:endParaRPr lang="en-US"/>
          </a:p>
        </p:txBody>
      </p:sp>
    </p:spTree>
    <p:extLst>
      <p:ext uri="{BB962C8B-B14F-4D97-AF65-F5344CB8AC3E}">
        <p14:creationId xmlns:p14="http://schemas.microsoft.com/office/powerpoint/2010/main" val="281107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AF7D50-A32A-4072-A833-C9E1A3F5B9A7}" type="datetimeFigureOut">
              <a:rPr lang="en-US" smtClean="0"/>
              <a:t>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432A8D-C672-4A5F-9F53-ED88E1891C72}" type="slidenum">
              <a:rPr lang="en-US" smtClean="0"/>
              <a:t>‹#›</a:t>
            </a:fld>
            <a:endParaRPr lang="en-US"/>
          </a:p>
        </p:txBody>
      </p:sp>
    </p:spTree>
    <p:extLst>
      <p:ext uri="{BB962C8B-B14F-4D97-AF65-F5344CB8AC3E}">
        <p14:creationId xmlns:p14="http://schemas.microsoft.com/office/powerpoint/2010/main" val="144343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AF7D50-A32A-4072-A833-C9E1A3F5B9A7}"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432A8D-C672-4A5F-9F53-ED88E1891C72}" type="slidenum">
              <a:rPr lang="en-US" smtClean="0"/>
              <a:t>‹#›</a:t>
            </a:fld>
            <a:endParaRPr lang="en-US"/>
          </a:p>
        </p:txBody>
      </p:sp>
    </p:spTree>
    <p:extLst>
      <p:ext uri="{BB962C8B-B14F-4D97-AF65-F5344CB8AC3E}">
        <p14:creationId xmlns:p14="http://schemas.microsoft.com/office/powerpoint/2010/main" val="401114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AF7D50-A32A-4072-A833-C9E1A3F5B9A7}"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432A8D-C672-4A5F-9F53-ED88E1891C72}" type="slidenum">
              <a:rPr lang="en-US" smtClean="0"/>
              <a:t>‹#›</a:t>
            </a:fld>
            <a:endParaRPr lang="en-US"/>
          </a:p>
        </p:txBody>
      </p:sp>
    </p:spTree>
    <p:extLst>
      <p:ext uri="{BB962C8B-B14F-4D97-AF65-F5344CB8AC3E}">
        <p14:creationId xmlns:p14="http://schemas.microsoft.com/office/powerpoint/2010/main" val="2690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7D50-A32A-4072-A833-C9E1A3F5B9A7}" type="datetimeFigureOut">
              <a:rPr lang="en-US" smtClean="0"/>
              <a:t>9/12/2024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32A8D-C672-4A5F-9F53-ED88E1891C72}" type="slidenum">
              <a:rPr lang="en-US" smtClean="0"/>
              <a:t>‹#›</a:t>
            </a:fld>
            <a:endParaRPr lang="en-US"/>
          </a:p>
        </p:txBody>
      </p:sp>
    </p:spTree>
    <p:extLst>
      <p:ext uri="{BB962C8B-B14F-4D97-AF65-F5344CB8AC3E}">
        <p14:creationId xmlns:p14="http://schemas.microsoft.com/office/powerpoint/2010/main" val="529691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8924" y="324194"/>
            <a:ext cx="6364778" cy="1683869"/>
          </a:xfrm>
        </p:spPr>
        <p:txBody>
          <a:bodyPr>
            <a:noAutofit/>
          </a:bodyPr>
          <a:lstStyle/>
          <a:p>
            <a:r>
              <a:rPr lang="is-IS" sz="4800" dirty="0">
                <a:solidFill>
                  <a:srgbClr val="FF6600"/>
                </a:solidFill>
                <a:latin typeface="Bahnschrift" panose="020B0502040204020203" pitchFamily="34" charset="0"/>
              </a:rPr>
              <a:t>Sólblómaleikskólar </a:t>
            </a:r>
            <a:br>
              <a:rPr lang="is-IS" sz="4800" dirty="0">
                <a:solidFill>
                  <a:srgbClr val="FF6600"/>
                </a:solidFill>
                <a:latin typeface="Bahnschrift" panose="020B0502040204020203" pitchFamily="34" charset="0"/>
              </a:rPr>
            </a:br>
            <a:r>
              <a:rPr lang="is-IS" sz="4800" dirty="0">
                <a:solidFill>
                  <a:srgbClr val="FF6600"/>
                </a:solidFill>
                <a:latin typeface="Bahnschrift" panose="020B0502040204020203" pitchFamily="34" charset="0"/>
              </a:rPr>
              <a:t>SOS Barnaþorpanna</a:t>
            </a:r>
          </a:p>
        </p:txBody>
      </p:sp>
      <p:sp>
        <p:nvSpPr>
          <p:cNvPr id="3" name="Subtitle 2"/>
          <p:cNvSpPr>
            <a:spLocks noGrp="1"/>
          </p:cNvSpPr>
          <p:nvPr>
            <p:ph type="subTitle" idx="1"/>
          </p:nvPr>
        </p:nvSpPr>
        <p:spPr>
          <a:xfrm>
            <a:off x="5588923" y="2271997"/>
            <a:ext cx="6032269" cy="1655762"/>
          </a:xfrm>
        </p:spPr>
        <p:txBody>
          <a:bodyPr/>
          <a:lstStyle/>
          <a:p>
            <a:r>
              <a:rPr lang="is-IS" dirty="0">
                <a:latin typeface="Bahnschrift" panose="020B0502040204020203" pitchFamily="34" charset="0"/>
              </a:rPr>
              <a:t>Fræðsluefni veturinn 2024-2025</a:t>
            </a:r>
          </a:p>
          <a:p>
            <a:r>
              <a:rPr lang="is-IS" sz="3600" b="1" dirty="0">
                <a:latin typeface="Bahnschrift Light" panose="020B0502040204020203" pitchFamily="34" charset="0"/>
              </a:rPr>
              <a:t>EÞÍÓPÍA</a:t>
            </a:r>
          </a:p>
        </p:txBody>
      </p:sp>
      <p:pic>
        <p:nvPicPr>
          <p:cNvPr id="5" name="Picture 4"/>
          <p:cNvPicPr>
            <a:picLocks noChangeAspect="1"/>
          </p:cNvPicPr>
          <p:nvPr/>
        </p:nvPicPr>
        <p:blipFill>
          <a:blip r:embed="rId3"/>
          <a:stretch>
            <a:fillRect/>
          </a:stretch>
        </p:blipFill>
        <p:spPr>
          <a:xfrm>
            <a:off x="10659687" y="5683327"/>
            <a:ext cx="1532313" cy="1182986"/>
          </a:xfrm>
          <a:prstGeom prst="rect">
            <a:avLst/>
          </a:prstGeom>
        </p:spPr>
      </p:pic>
      <p:pic>
        <p:nvPicPr>
          <p:cNvPr id="10" name="Picture 9" descr="A group of children lying in the grass&#10;&#10;Description automatically generated">
            <a:extLst>
              <a:ext uri="{FF2B5EF4-FFF2-40B4-BE49-F238E27FC236}">
                <a16:creationId xmlns:a16="http://schemas.microsoft.com/office/drawing/2014/main" id="{7262FF0F-0530-32B4-5920-3A7B8F0D6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891639" cy="3927759"/>
          </a:xfrm>
          <a:prstGeom prst="rect">
            <a:avLst/>
          </a:prstGeom>
        </p:spPr>
      </p:pic>
      <p:pic>
        <p:nvPicPr>
          <p:cNvPr id="12" name="Picture 11" descr="A group of children standing in front of a house&#10;&#10;Description automatically generated">
            <a:extLst>
              <a:ext uri="{FF2B5EF4-FFF2-40B4-BE49-F238E27FC236}">
                <a16:creationId xmlns:a16="http://schemas.microsoft.com/office/drawing/2014/main" id="{464ABE0B-BC66-B407-8107-AA32BFED0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83" y="4757842"/>
            <a:ext cx="3273315" cy="1850966"/>
          </a:xfrm>
          <a:prstGeom prst="rect">
            <a:avLst/>
          </a:prstGeom>
        </p:spPr>
      </p:pic>
      <p:pic>
        <p:nvPicPr>
          <p:cNvPr id="14" name="Picture 13" descr="A person and children walking on a sidewalk&#10;&#10;Description automatically generated">
            <a:extLst>
              <a:ext uri="{FF2B5EF4-FFF2-40B4-BE49-F238E27FC236}">
                <a16:creationId xmlns:a16="http://schemas.microsoft.com/office/drawing/2014/main" id="{3D05989D-DAB9-D03A-85E6-D3CAFE5CA2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8797" y="4757842"/>
            <a:ext cx="2909394" cy="1850965"/>
          </a:xfrm>
          <a:prstGeom prst="rect">
            <a:avLst/>
          </a:prstGeom>
        </p:spPr>
      </p:pic>
      <p:pic>
        <p:nvPicPr>
          <p:cNvPr id="16" name="Picture 15" descr="A young child standing in front of a table&#10;&#10;Description automatically generated">
            <a:extLst>
              <a:ext uri="{FF2B5EF4-FFF2-40B4-BE49-F238E27FC236}">
                <a16:creationId xmlns:a16="http://schemas.microsoft.com/office/drawing/2014/main" id="{C2FD1A38-7136-4803-57A4-A0A00D6678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0690" y="4757842"/>
            <a:ext cx="2776448" cy="1850965"/>
          </a:xfrm>
          <a:prstGeom prst="rect">
            <a:avLst/>
          </a:prstGeom>
        </p:spPr>
      </p:pic>
    </p:spTree>
    <p:extLst>
      <p:ext uri="{BB962C8B-B14F-4D97-AF65-F5344CB8AC3E}">
        <p14:creationId xmlns:p14="http://schemas.microsoft.com/office/powerpoint/2010/main" val="2931016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5C5711F-7524-B2D6-8E43-B9DDB3B83730}"/>
              </a:ext>
            </a:extLst>
          </p:cNvPr>
          <p:cNvSpPr txBox="1"/>
          <p:nvPr/>
        </p:nvSpPr>
        <p:spPr>
          <a:xfrm>
            <a:off x="6287207" y="5672922"/>
            <a:ext cx="2617640" cy="862030"/>
          </a:xfrm>
          <a:prstGeom prst="rect">
            <a:avLst/>
          </a:prstGeom>
        </p:spPr>
        <p:txBody>
          <a:bodyPr vert="horz" lIns="91440" tIns="45720" rIns="91440" bIns="45720" rtlCol="0" anchor="b">
            <a:normAutofit/>
          </a:bodyPr>
          <a:lstStyle/>
          <a:p>
            <a:pPr>
              <a:lnSpc>
                <a:spcPct val="90000"/>
              </a:lnSpc>
              <a:spcBef>
                <a:spcPct val="0"/>
              </a:spcBef>
              <a:spcAft>
                <a:spcPts val="600"/>
              </a:spcAft>
            </a:pPr>
            <a:r>
              <a:rPr lang="is-IS" sz="5400" b="1" kern="1200" dirty="0">
                <a:solidFill>
                  <a:srgbClr val="FF6600"/>
                </a:solidFill>
                <a:latin typeface="Bahnschrift" panose="020B0502040204020203" pitchFamily="34" charset="0"/>
                <a:ea typeface="+mj-ea"/>
                <a:cs typeface="+mj-cs"/>
              </a:rPr>
              <a:t>Eþíópía</a:t>
            </a:r>
          </a:p>
        </p:txBody>
      </p:sp>
      <p:pic>
        <p:nvPicPr>
          <p:cNvPr id="9" name="Content Placeholder 8" descr="A group of children climbing a tree&#10;&#10;Description automatically generated">
            <a:extLst>
              <a:ext uri="{FF2B5EF4-FFF2-40B4-BE49-F238E27FC236}">
                <a16:creationId xmlns:a16="http://schemas.microsoft.com/office/drawing/2014/main" id="{7512E4B8-FB47-C7AF-7F57-085935478B39}"/>
              </a:ext>
            </a:extLst>
          </p:cNvPr>
          <p:cNvPicPr>
            <a:picLocks noChangeAspect="1"/>
          </p:cNvPicPr>
          <p:nvPr/>
        </p:nvPicPr>
        <p:blipFill>
          <a:blip r:embed="rId3">
            <a:extLst>
              <a:ext uri="{28A0092B-C50C-407E-A947-70E740481C1C}">
                <a14:useLocalDpi xmlns:a14="http://schemas.microsoft.com/office/drawing/2010/main" val="0"/>
              </a:ext>
            </a:extLst>
          </a:blip>
          <a:srcRect t="10918" r="-2" b="25748"/>
          <a:stretch/>
        </p:blipFill>
        <p:spPr>
          <a:xfrm>
            <a:off x="307840" y="577760"/>
            <a:ext cx="3793472" cy="3599267"/>
          </a:xfrm>
          <a:prstGeom prst="rect">
            <a:avLst/>
          </a:prstGeom>
        </p:spPr>
      </p:pic>
      <p:pic>
        <p:nvPicPr>
          <p:cNvPr id="13" name="Picture 12" descr="A group of children playing a board game&#10;&#10;Description automatically generated">
            <a:extLst>
              <a:ext uri="{FF2B5EF4-FFF2-40B4-BE49-F238E27FC236}">
                <a16:creationId xmlns:a16="http://schemas.microsoft.com/office/drawing/2014/main" id="{04A159E0-11D5-BA6C-2C89-2A85512A7D63}"/>
              </a:ext>
            </a:extLst>
          </p:cNvPr>
          <p:cNvPicPr>
            <a:picLocks noChangeAspect="1"/>
          </p:cNvPicPr>
          <p:nvPr/>
        </p:nvPicPr>
        <p:blipFill>
          <a:blip r:embed="rId4">
            <a:extLst>
              <a:ext uri="{28A0092B-C50C-407E-A947-70E740481C1C}">
                <a14:useLocalDpi xmlns:a14="http://schemas.microsoft.com/office/drawing/2010/main" val="0"/>
              </a:ext>
            </a:extLst>
          </a:blip>
          <a:srcRect l="16215" r="13717" b="1"/>
          <a:stretch/>
        </p:blipFill>
        <p:spPr>
          <a:xfrm>
            <a:off x="5034520" y="321734"/>
            <a:ext cx="2118447" cy="2010551"/>
          </a:xfrm>
          <a:prstGeom prst="rect">
            <a:avLst/>
          </a:prstGeom>
        </p:spPr>
      </p:pic>
      <p:pic>
        <p:nvPicPr>
          <p:cNvPr id="21" name="Content Placeholder 20" descr="A yellow flower with a black center&#10;&#10;Description automatically generated">
            <a:extLst>
              <a:ext uri="{FF2B5EF4-FFF2-40B4-BE49-F238E27FC236}">
                <a16:creationId xmlns:a16="http://schemas.microsoft.com/office/drawing/2014/main" id="{1B9EC412-F623-F527-496D-60504385F87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579093" y="2422097"/>
            <a:ext cx="3016934" cy="2013804"/>
          </a:xfrm>
          <a:prstGeom prst="rect">
            <a:avLst/>
          </a:prstGeom>
        </p:spPr>
      </p:pic>
      <p:pic>
        <p:nvPicPr>
          <p:cNvPr id="17" name="Picture 16" descr="A person and a child smiling&#10;&#10;Description automatically generated">
            <a:extLst>
              <a:ext uri="{FF2B5EF4-FFF2-40B4-BE49-F238E27FC236}">
                <a16:creationId xmlns:a16="http://schemas.microsoft.com/office/drawing/2014/main" id="{4756C9A4-0D74-118B-9D59-D46D64303C97}"/>
              </a:ext>
            </a:extLst>
          </p:cNvPr>
          <p:cNvPicPr>
            <a:picLocks noChangeAspect="1"/>
          </p:cNvPicPr>
          <p:nvPr/>
        </p:nvPicPr>
        <p:blipFill>
          <a:blip r:embed="rId6">
            <a:extLst>
              <a:ext uri="{28A0092B-C50C-407E-A947-70E740481C1C}">
                <a14:useLocalDpi xmlns:a14="http://schemas.microsoft.com/office/drawing/2010/main" val="0"/>
              </a:ext>
            </a:extLst>
          </a:blip>
          <a:srcRect t="4085" r="2" b="31764"/>
          <a:stretch/>
        </p:blipFill>
        <p:spPr>
          <a:xfrm>
            <a:off x="8086176" y="552303"/>
            <a:ext cx="3797984" cy="3650180"/>
          </a:xfrm>
          <a:prstGeom prst="rect">
            <a:avLst/>
          </a:prstGeom>
        </p:spPr>
      </p:pic>
      <p:cxnSp>
        <p:nvCxnSpPr>
          <p:cNvPr id="40" name="Straight Connector 3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5" name="Picture 14" descr="A group of children sitting at a desk&#10;&#10;Description automatically generated">
            <a:extLst>
              <a:ext uri="{FF2B5EF4-FFF2-40B4-BE49-F238E27FC236}">
                <a16:creationId xmlns:a16="http://schemas.microsoft.com/office/drawing/2014/main" id="{4B47C73A-D871-EBB9-7AE9-DD71DAD2C204}"/>
              </a:ext>
            </a:extLst>
          </p:cNvPr>
          <p:cNvPicPr>
            <a:picLocks noChangeAspect="1"/>
          </p:cNvPicPr>
          <p:nvPr/>
        </p:nvPicPr>
        <p:blipFill>
          <a:blip r:embed="rId7">
            <a:extLst>
              <a:ext uri="{28A0092B-C50C-407E-A947-70E740481C1C}">
                <a14:useLocalDpi xmlns:a14="http://schemas.microsoft.com/office/drawing/2010/main" val="0"/>
              </a:ext>
            </a:extLst>
          </a:blip>
          <a:srcRect b="18219"/>
          <a:stretch/>
        </p:blipFill>
        <p:spPr>
          <a:xfrm>
            <a:off x="363676" y="4525715"/>
            <a:ext cx="3683087" cy="2010551"/>
          </a:xfrm>
          <a:prstGeom prst="rect">
            <a:avLst/>
          </a:prstGeom>
        </p:spPr>
      </p:pic>
    </p:spTree>
    <p:extLst>
      <p:ext uri="{BB962C8B-B14F-4D97-AF65-F5344CB8AC3E}">
        <p14:creationId xmlns:p14="http://schemas.microsoft.com/office/powerpoint/2010/main" val="237138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6C8523A-D9CE-28C3-F3B1-EC766F9EFA2A}"/>
              </a:ext>
            </a:extLst>
          </p:cNvPr>
          <p:cNvPicPr>
            <a:picLocks noGrp="1" noChangeAspect="1"/>
          </p:cNvPicPr>
          <p:nvPr>
            <p:ph idx="1"/>
          </p:nvPr>
        </p:nvPicPr>
        <p:blipFill>
          <a:blip r:embed="rId3"/>
          <a:stretch>
            <a:fillRect/>
          </a:stretch>
        </p:blipFill>
        <p:spPr>
          <a:xfrm>
            <a:off x="1249812" y="1305"/>
            <a:ext cx="9692375" cy="6856695"/>
          </a:xfrm>
        </p:spPr>
      </p:pic>
    </p:spTree>
    <p:extLst>
      <p:ext uri="{BB962C8B-B14F-4D97-AF65-F5344CB8AC3E}">
        <p14:creationId xmlns:p14="http://schemas.microsoft.com/office/powerpoint/2010/main" val="50633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7C212-662A-17B9-9FBB-11781B2BBB13}"/>
              </a:ext>
            </a:extLst>
          </p:cNvPr>
          <p:cNvPicPr>
            <a:picLocks noChangeAspect="1"/>
          </p:cNvPicPr>
          <p:nvPr/>
        </p:nvPicPr>
        <p:blipFill>
          <a:blip r:embed="rId3"/>
          <a:stretch>
            <a:fillRect/>
          </a:stretch>
        </p:blipFill>
        <p:spPr>
          <a:xfrm>
            <a:off x="1255870" y="0"/>
            <a:ext cx="9680260" cy="6858000"/>
          </a:xfrm>
          <a:prstGeom prst="rect">
            <a:avLst/>
          </a:prstGeom>
        </p:spPr>
      </p:pic>
    </p:spTree>
    <p:extLst>
      <p:ext uri="{BB962C8B-B14F-4D97-AF65-F5344CB8AC3E}">
        <p14:creationId xmlns:p14="http://schemas.microsoft.com/office/powerpoint/2010/main" val="2652646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5170A0-AFD1-3A7D-E5F8-CC511EE12982}"/>
              </a:ext>
            </a:extLst>
          </p:cNvPr>
          <p:cNvPicPr>
            <a:picLocks noChangeAspect="1"/>
          </p:cNvPicPr>
          <p:nvPr/>
        </p:nvPicPr>
        <p:blipFill>
          <a:blip r:embed="rId3"/>
          <a:stretch>
            <a:fillRect/>
          </a:stretch>
        </p:blipFill>
        <p:spPr>
          <a:xfrm>
            <a:off x="1243024" y="0"/>
            <a:ext cx="9705952" cy="6858000"/>
          </a:xfrm>
          <a:prstGeom prst="rect">
            <a:avLst/>
          </a:prstGeom>
        </p:spPr>
      </p:pic>
    </p:spTree>
    <p:extLst>
      <p:ext uri="{BB962C8B-B14F-4D97-AF65-F5344CB8AC3E}">
        <p14:creationId xmlns:p14="http://schemas.microsoft.com/office/powerpoint/2010/main" val="411362605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TotalTime>
  <Words>1259</Words>
  <Application>Microsoft Office PowerPoint</Application>
  <PresentationFormat>Widescreen</PresentationFormat>
  <Paragraphs>98</Paragraphs>
  <Slides>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Aptos</vt:lpstr>
      <vt:lpstr>Arial</vt:lpstr>
      <vt:lpstr>Bahnschrift</vt:lpstr>
      <vt:lpstr>Bahnschrift Light</vt:lpstr>
      <vt:lpstr>Calibri</vt:lpstr>
      <vt:lpstr>Calibri Light</vt:lpstr>
      <vt:lpstr>1_Office Theme</vt:lpstr>
      <vt:lpstr>Sólblómaleikskólar  SOS Barnaþorpanna</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Hjördís Rós Jónsdóttir</dc:creator>
  <cp:lastModifiedBy>Hjördís Rós Jónsdóttir</cp:lastModifiedBy>
  <cp:revision>1</cp:revision>
  <dcterms:created xsi:type="dcterms:W3CDTF">2024-09-12T10:11:24Z</dcterms:created>
  <dcterms:modified xsi:type="dcterms:W3CDTF">2024-09-12T11:09:58Z</dcterms:modified>
</cp:coreProperties>
</file>